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7315200" cy="96012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930" y="7788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6"/>
            <a:ext cx="740664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6"/>
            <a:ext cx="2167128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6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9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3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3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8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3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9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E7489-9B7E-4DFB-8376-EA2FC54F014A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EBC1-A64A-43C3-8A1E-BA173B5C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emf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emf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" y="1812"/>
            <a:ext cx="32917037" cy="438893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43751" r="12320" b="20311"/>
          <a:stretch/>
        </p:blipFill>
        <p:spPr bwMode="auto">
          <a:xfrm>
            <a:off x="24316576" y="11049000"/>
            <a:ext cx="3718701" cy="2751525"/>
          </a:xfrm>
          <a:prstGeom prst="rect">
            <a:avLst/>
          </a:prstGeom>
          <a:ln w="19050" cap="sq" cmpd="sng">
            <a:solidFill>
              <a:schemeClr val="tx1"/>
            </a:solidFill>
            <a:prstDash val="solid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8" t="27746" r="2083" b="6306"/>
          <a:stretch/>
        </p:blipFill>
        <p:spPr bwMode="auto">
          <a:xfrm>
            <a:off x="28278976" y="9194723"/>
            <a:ext cx="4182224" cy="333429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 rot="974138">
            <a:off x="30408572" y="10635905"/>
            <a:ext cx="609600" cy="225968"/>
          </a:xfrm>
          <a:prstGeom prst="rect">
            <a:avLst/>
          </a:prstGeom>
          <a:solidFill>
            <a:schemeClr val="accent1">
              <a:alpha val="61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4316576" y="10555192"/>
            <a:ext cx="6172200" cy="3993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035277" y="10954496"/>
            <a:ext cx="2910699" cy="284602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8570033"/>
            <a:ext cx="998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Location </a:t>
            </a:r>
            <a:r>
              <a:rPr lang="en-US" sz="3600" dirty="0"/>
              <a:t>|</a:t>
            </a:r>
            <a:r>
              <a:rPr lang="en-US" sz="3600" dirty="0" smtClean="0"/>
              <a:t> Reston, Virginia</a:t>
            </a:r>
          </a:p>
          <a:p>
            <a:r>
              <a:rPr lang="en-US" sz="3600" dirty="0" smtClean="0"/>
              <a:t>Size </a:t>
            </a:r>
            <a:r>
              <a:rPr lang="en-US" sz="3600" dirty="0" smtClean="0">
                <a:latin typeface="Calibri"/>
              </a:rPr>
              <a:t>|</a:t>
            </a:r>
            <a:r>
              <a:rPr lang="en-US" sz="3600" dirty="0" smtClean="0"/>
              <a:t> 1.3 Million Square Feet</a:t>
            </a:r>
          </a:p>
          <a:p>
            <a:r>
              <a:rPr lang="en-US" sz="3600" dirty="0" smtClean="0"/>
              <a:t>Function </a:t>
            </a:r>
            <a:r>
              <a:rPr lang="en-US" sz="3600" dirty="0"/>
              <a:t>|</a:t>
            </a:r>
            <a:r>
              <a:rPr lang="en-US" sz="3600" dirty="0" smtClean="0"/>
              <a:t> Commuter Parking for Metro Silver Line</a:t>
            </a:r>
          </a:p>
          <a:p>
            <a:r>
              <a:rPr lang="en-US" sz="3600" dirty="0" smtClean="0"/>
              <a:t>Schedule Duration </a:t>
            </a:r>
            <a:r>
              <a:rPr lang="en-US" sz="3600" dirty="0"/>
              <a:t>|</a:t>
            </a:r>
            <a:r>
              <a:rPr lang="en-US" sz="3600" dirty="0" smtClean="0"/>
              <a:t> 27 Months</a:t>
            </a:r>
          </a:p>
          <a:p>
            <a:r>
              <a:rPr lang="en-US" sz="3600" dirty="0" smtClean="0"/>
              <a:t>Cost </a:t>
            </a:r>
            <a:r>
              <a:rPr lang="en-US" sz="3600" dirty="0"/>
              <a:t>|</a:t>
            </a:r>
            <a:r>
              <a:rPr lang="en-US" sz="3600" dirty="0" smtClean="0"/>
              <a:t> $92 Million</a:t>
            </a:r>
          </a:p>
          <a:p>
            <a:r>
              <a:rPr lang="en-US" sz="3600" dirty="0" smtClean="0"/>
              <a:t>Delivery Method </a:t>
            </a:r>
            <a:r>
              <a:rPr lang="en-US" sz="3600" dirty="0"/>
              <a:t>|</a:t>
            </a:r>
            <a:r>
              <a:rPr lang="en-US" sz="3600" dirty="0" smtClean="0"/>
              <a:t> GMP with CM at Risk</a:t>
            </a:r>
          </a:p>
          <a:p>
            <a:r>
              <a:rPr lang="en-US" sz="3600" dirty="0" smtClean="0"/>
              <a:t>Owner | Fairfax County &amp; Comstock Partners</a:t>
            </a:r>
          </a:p>
        </p:txBody>
      </p:sp>
      <p:pic>
        <p:nvPicPr>
          <p:cNvPr id="12" name="Picture 11" descr="https://encrypted-tbn3.gstatic.com/images?q=tbn:ANd9GcRE15_gd2jbOkjW7sLBAam558LhyFb9NZqCts3y_2ClsTEvNo9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16418"/>
          <a:stretch/>
        </p:blipFill>
        <p:spPr bwMode="auto">
          <a:xfrm>
            <a:off x="6290945" y="12794752"/>
            <a:ext cx="871855" cy="1297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://www.comstockpartnerslc.com/images/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40" y="13103998"/>
            <a:ext cx="2094865" cy="6699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3" descr="http://www.fairfaxpedia.com/mediawiki/images/9/9b/Fairfax_county_seal_n8882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05" y="12785227"/>
            <a:ext cx="1307465" cy="13074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81000" y="7467600"/>
            <a:ext cx="6399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smtClean="0">
                <a:solidFill>
                  <a:schemeClr val="accent1">
                    <a:lumMod val="75000"/>
                  </a:schemeClr>
                </a:solidFill>
              </a:rPr>
              <a:t>Building Statistics</a:t>
            </a:r>
            <a:endParaRPr lang="en-US" sz="6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383000" y="14630400"/>
            <a:ext cx="16459877" cy="14630400"/>
          </a:xfrm>
          <a:prstGeom prst="rect">
            <a:avLst/>
          </a:prstGeom>
          <a:noFill/>
          <a:ln w="168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383000" y="29260800"/>
            <a:ext cx="16459877" cy="14630400"/>
          </a:xfrm>
          <a:prstGeom prst="rect">
            <a:avLst/>
          </a:prstGeom>
          <a:noFill/>
          <a:ln w="168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358" y="29260800"/>
            <a:ext cx="16459877" cy="14630400"/>
          </a:xfrm>
          <a:prstGeom prst="rect">
            <a:avLst/>
          </a:prstGeom>
          <a:noFill/>
          <a:ln w="168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59" y="14630400"/>
            <a:ext cx="16459877" cy="14630400"/>
          </a:xfrm>
          <a:prstGeom prst="rect">
            <a:avLst/>
          </a:prstGeom>
          <a:noFill/>
          <a:ln w="168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801688" y="8627812"/>
            <a:ext cx="113163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Development Associated with Dulles Corridor Metrorail Project (Silver Line)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7 Underground Levels of Parking Adjacent to New </a:t>
            </a:r>
            <a:r>
              <a:rPr lang="en-US" sz="3600" dirty="0" err="1" smtClean="0"/>
              <a:t>Wiehle</a:t>
            </a:r>
            <a:r>
              <a:rPr lang="en-US" sz="3600" dirty="0" smtClean="0"/>
              <a:t> Avenue Station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Future Development Plans Include the Construction of 3 Office Buildings, an Apartment, and a Hotel Above the Underground Garage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Public-Private Partnered Ownership Between Fairfax County and Comstock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59435" y="7462037"/>
            <a:ext cx="6399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smtClean="0">
                <a:solidFill>
                  <a:schemeClr val="accent1">
                    <a:lumMod val="75000"/>
                  </a:schemeClr>
                </a:solidFill>
              </a:rPr>
              <a:t>Overview</a:t>
            </a:r>
            <a:endParaRPr lang="en-US" sz="6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078200"/>
            <a:ext cx="7999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When the government and private sector work together</a:t>
            </a:r>
          </a:p>
          <a:p>
            <a:endParaRPr lang="en-US" sz="2400" dirty="0"/>
          </a:p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Example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en-US" sz="2400" dirty="0" smtClean="0"/>
              <a:t>          The construction of roads comes at a heavy cost to public infrastructure departments but by incorporating another private investor and sharing toll revenues a win-win situations is discovered!</a:t>
            </a:r>
          </a:p>
        </p:txBody>
      </p:sp>
      <p:pic>
        <p:nvPicPr>
          <p:cNvPr id="24" name="Picture 2" descr="http://will.uiuc.edu/news/images/tollr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41" y="18575334"/>
            <a:ext cx="2208703" cy="237435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8600" y="21102935"/>
            <a:ext cx="7999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The Reston Station Partnership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Virginia Department of Transportation funds were allotted to the development along the Silver Line Metrorail Project.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Fairfax used these funds to plan and construction a 2300 space underground parking structure.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Under the Virginia Public-Private Partnership Act Fairfax was able to partner with Comstock in the construction of the garage leading up to future developments led by Comstock alone.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The cost of construction was shared by both parties in line with the ratio of public to private parking spaces available in the garage.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0526"/>
              </p:ext>
            </p:extLst>
          </p:nvPr>
        </p:nvGraphicFramePr>
        <p:xfrm>
          <a:off x="718813" y="26212800"/>
          <a:ext cx="7019553" cy="2051622"/>
        </p:xfrm>
        <a:graphic>
          <a:graphicData uri="http://schemas.openxmlformats.org/drawingml/2006/table">
            <a:tbl>
              <a:tblPr firstRow="1" firstCol="1" bandRow="1"/>
              <a:tblGrid>
                <a:gridCol w="3632039"/>
                <a:gridCol w="3387514"/>
              </a:tblGrid>
              <a:tr h="41486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Advantages of Public Private Partnerships </a:t>
                      </a:r>
                      <a:endParaRPr lang="en-US" sz="18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0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Public Owner</a:t>
                      </a:r>
                      <a:endParaRPr lang="en-US" sz="18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Private Owner</a:t>
                      </a:r>
                      <a:endParaRPr lang="en-US" sz="18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● Reduced Cost</a:t>
                      </a:r>
                      <a:endParaRPr lang="en-US" sz="18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● Operation in New Markets</a:t>
                      </a:r>
                      <a:endParaRPr lang="en-US" sz="18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19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● Delivery Method Freedom</a:t>
                      </a:r>
                      <a:endParaRPr lang="en-US" sz="18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● New Revenue Opportunity</a:t>
                      </a:r>
                      <a:endParaRPr lang="en-US" sz="18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19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● Possible Increase in Revenue</a:t>
                      </a:r>
                      <a:endParaRPr lang="en-US" sz="18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● Government Relationship</a:t>
                      </a:r>
                      <a:endParaRPr lang="en-US" sz="18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19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● Increased Efficiency</a:t>
                      </a:r>
                      <a:endParaRPr lang="en-US" sz="18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3831" marR="1138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380980" y="16078200"/>
            <a:ext cx="7999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Challenges with Dual Owner Decision Making</a:t>
            </a:r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Decision making issues arose in shard area of garage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Both owners were cautious of making decisions in areas of the garage that were shared by both parties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r>
              <a:rPr lang="en-US" sz="2400" dirty="0" smtClean="0"/>
              <a:t>Solution: </a:t>
            </a:r>
          </a:p>
          <a:p>
            <a:pPr algn="ctr"/>
            <a:r>
              <a:rPr lang="en-US" sz="2400" dirty="0" smtClean="0"/>
              <a:t>Decision Making Flow Chart</a:t>
            </a:r>
          </a:p>
        </p:txBody>
      </p:sp>
      <p:pic>
        <p:nvPicPr>
          <p:cNvPr id="28" name="Picture 2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9" b="23628"/>
          <a:stretch/>
        </p:blipFill>
        <p:spPr bwMode="auto">
          <a:xfrm>
            <a:off x="8991600" y="16768863"/>
            <a:ext cx="5703610" cy="1296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3"/>
          <a:stretch/>
        </p:blipFill>
        <p:spPr>
          <a:xfrm>
            <a:off x="11604800" y="20640615"/>
            <a:ext cx="1552339" cy="38092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80979" y="24736485"/>
            <a:ext cx="78475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Partnerships are a great way of saving public funds but due to their very limited use in building construction their use needs to be studied closer before widespread use in our industry.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Key example of a possible pitfall is in the construction of the L:ong Beach Courthouse in which the public entity was forced to halt efforts on 23 other projects due to funding source complications.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Government’s role in partnerships also varies significantly between different levels and state to state.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sz="2400" u="sng" dirty="0" smtClean="0"/>
          </a:p>
          <a:p>
            <a:endParaRPr lang="en-US" sz="2400" u="sng" dirty="0"/>
          </a:p>
        </p:txBody>
      </p:sp>
      <p:pic>
        <p:nvPicPr>
          <p:cNvPr id="31" name="Picture 3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625" y="17753689"/>
            <a:ext cx="2976880" cy="22536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Picture 3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0" y="17715589"/>
            <a:ext cx="2636520" cy="22536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3" name="TextBox 32"/>
          <p:cNvSpPr txBox="1"/>
          <p:nvPr/>
        </p:nvSpPr>
        <p:spPr>
          <a:xfrm>
            <a:off x="16582479" y="16687800"/>
            <a:ext cx="79999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Seeking to keep equipment safe from damage through the use of off-site bonded warehouses.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At Reston Station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140 fans, 2 escalators, and 100,000 SF of stone facade all stored on site in close proximity to active construction.</a:t>
            </a:r>
            <a:endParaRPr lang="en-US" sz="2400" dirty="0"/>
          </a:p>
          <a:p>
            <a:endParaRPr lang="en-US" sz="2400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16763843" y="22631400"/>
            <a:ext cx="3582671" cy="3563620"/>
            <a:chOff x="20878800" y="2103276"/>
            <a:chExt cx="3582671" cy="3563620"/>
          </a:xfrm>
          <a:solidFill>
            <a:schemeClr val="tx1"/>
          </a:solidFill>
        </p:grpSpPr>
        <p:pic>
          <p:nvPicPr>
            <p:cNvPr id="35" name="Picture 34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800" y="2103276"/>
              <a:ext cx="3582671" cy="356362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22977462" y="2103276"/>
              <a:ext cx="1484009" cy="33500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FFFFFF"/>
                  </a:solidFill>
                  <a:effectLst/>
                  <a:latin typeface="Constantia"/>
                  <a:ea typeface="Times New Roman"/>
                  <a:cs typeface="Times New Roman"/>
                </a:rPr>
                <a:t>   Aug. 2, 2012</a:t>
              </a:r>
              <a:endParaRPr lang="en-US" sz="1100" dirty="0">
                <a:effectLst/>
                <a:latin typeface="Constantia"/>
                <a:ea typeface="Times New Roman"/>
                <a:cs typeface="Times New Roman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648930" y="22639020"/>
            <a:ext cx="3582670" cy="3573780"/>
            <a:chOff x="20878799" y="2097127"/>
            <a:chExt cx="3582670" cy="3573780"/>
          </a:xfrm>
          <a:effectLst>
            <a:glow>
              <a:schemeClr val="bg1"/>
            </a:glow>
          </a:effectLst>
        </p:grpSpPr>
        <p:pic>
          <p:nvPicPr>
            <p:cNvPr id="44" name="Picture 43"/>
            <p:cNvPicPr/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3" t="6921" r="14260" b="4534"/>
            <a:stretch/>
          </p:blipFill>
          <p:spPr bwMode="auto">
            <a:xfrm>
              <a:off x="20878799" y="2097127"/>
              <a:ext cx="3582670" cy="3573780"/>
            </a:xfrm>
            <a:prstGeom prst="rect">
              <a:avLst/>
            </a:prstGeom>
            <a:ln>
              <a:noFill/>
            </a:ln>
            <a:effectLst>
              <a:glow rad="139700">
                <a:srgbClr val="CEC597">
                  <a:satMod val="175000"/>
                  <a:alpha val="40000"/>
                </a:srgb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21623654" y="2107287"/>
              <a:ext cx="981075" cy="247650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Times New Roman"/>
                  <a:cs typeface="Times New Roman"/>
                </a:rPr>
                <a:t>Aug. 2, 2012</a:t>
              </a:r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23428959" y="3870682"/>
              <a:ext cx="981075" cy="247650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Times New Roman"/>
                  <a:cs typeface="Times New Roman"/>
                </a:rPr>
                <a:t>Dec. 3, 2012</a:t>
              </a: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23442929" y="2103477"/>
              <a:ext cx="981075" cy="247650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Times New Roman"/>
                  <a:cs typeface="Times New Roman"/>
                </a:rPr>
                <a:t>Sept. 17, 2012</a:t>
              </a: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21638259" y="3870682"/>
              <a:ext cx="981075" cy="247650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Times New Roman"/>
                  <a:cs typeface="Times New Roman"/>
                </a:rPr>
                <a:t>Nov. 19, 2012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709121" y="21683990"/>
            <a:ext cx="7522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Change in Escalator Storage due to Concrete Design Delay</a:t>
            </a:r>
          </a:p>
          <a:p>
            <a:endParaRPr lang="en-US" sz="600" u="sng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Planned                                             Actual</a:t>
            </a:r>
            <a:endParaRPr lang="en-US" sz="2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r="25253" b="26777"/>
          <a:stretch/>
        </p:blipFill>
        <p:spPr>
          <a:xfrm>
            <a:off x="19964400" y="26974800"/>
            <a:ext cx="4191000" cy="2025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1538" y="26436935"/>
            <a:ext cx="7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The Traditional Method of Material Delivery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52509" y="27110283"/>
            <a:ext cx="3224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All material brought directly to site from sub or supplier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Forced to find space amid active trade activities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Good in a project with a lot of site freedom and flexibility</a:t>
            </a:r>
            <a:endParaRPr lang="en-US" sz="1800" dirty="0"/>
          </a:p>
        </p:txBody>
      </p:sp>
      <p:sp>
        <p:nvSpPr>
          <p:cNvPr id="51" name="TextBox 50"/>
          <p:cNvSpPr txBox="1"/>
          <p:nvPr/>
        </p:nvSpPr>
        <p:spPr>
          <a:xfrm>
            <a:off x="24612938" y="17356683"/>
            <a:ext cx="3824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Protects valuable long lead items from damage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Month-to-month storage fees, transportation, and insurance costs associated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Good for site with some restriction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8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322" y="16810444"/>
            <a:ext cx="4481078" cy="250884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4937472" y="16768863"/>
            <a:ext cx="7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Temporary Use for Some Items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827" y="19587971"/>
            <a:ext cx="4347089" cy="243382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4937471" y="19274135"/>
            <a:ext cx="7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Long-Term Use as Delivery HUB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612938" y="19789222"/>
            <a:ext cx="3824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All items distributed through warehouse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Leasing, added staff, and bonding costs associated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Could be used when required or for significantly restricted sites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800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68530"/>
              </p:ext>
            </p:extLst>
          </p:nvPr>
        </p:nvGraphicFramePr>
        <p:xfrm>
          <a:off x="24615527" y="22164248"/>
          <a:ext cx="7848600" cy="1355095"/>
        </p:xfrm>
        <a:graphic>
          <a:graphicData uri="http://schemas.openxmlformats.org/drawingml/2006/table">
            <a:tbl>
              <a:tblPr firstRow="1" firstCol="1" bandRow="1"/>
              <a:tblGrid>
                <a:gridCol w="3488266"/>
                <a:gridCol w="1540934"/>
                <a:gridCol w="1524000"/>
                <a:gridCol w="1295400"/>
              </a:tblGrid>
              <a:tr h="40364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 Month Comparison of Bonded Warehouse Use</a:t>
                      </a:r>
                      <a:endParaRPr lang="en-US" sz="16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Scenario</a:t>
                      </a:r>
                      <a:endParaRPr lang="en-US" sz="16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 Span (mo.)</a:t>
                      </a:r>
                      <a:endParaRPr lang="en-US" sz="16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6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Cost/Mo</a:t>
                      </a:r>
                      <a:endParaRPr lang="en-US" sz="16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Warehouse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Leasing</a:t>
                      </a:r>
                      <a:endParaRPr lang="en-US" sz="16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6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$  1,718,039.48 </a:t>
                      </a:r>
                      <a:endParaRPr lang="en-US" sz="16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$  47,723.32 </a:t>
                      </a:r>
                      <a:endParaRPr lang="en-US" sz="16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Short Term Warehouse Space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Usage</a:t>
                      </a:r>
                      <a:endParaRPr lang="en-US" sz="16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$        36,236.00 </a:t>
                      </a:r>
                      <a:endParaRPr lang="en-US" sz="16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$    6,039.33 </a:t>
                      </a:r>
                      <a:endParaRPr lang="en-US" sz="16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4937472" y="21640800"/>
            <a:ext cx="7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Comparing Financial Impact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616037" y="23851611"/>
            <a:ext cx="78475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Reduces risk of damaging equipment stored on site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Accelerates subcontractor cash flow by allowing for slightly earlier delivery and billing of materials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Reduces traffic on site because separate subcontractor/supplier trucks can be consolidated into fewer shipments.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Leasing a warehouse is significantly more expensive than utilizing a logistics service.  Therefore it was recommended that a month-to-month use of warehouses might be beneficial to Reston Station but a long term lease was cost prohibitive.</a:t>
            </a:r>
          </a:p>
          <a:p>
            <a:endParaRPr lang="en-US" sz="2400" dirty="0" smtClean="0"/>
          </a:p>
          <a:p>
            <a:endParaRPr lang="en-US" sz="2400" u="sng" dirty="0" smtClean="0"/>
          </a:p>
          <a:p>
            <a:endParaRPr lang="en-US" sz="2400" u="sng" dirty="0"/>
          </a:p>
        </p:txBody>
      </p:sp>
      <p:sp>
        <p:nvSpPr>
          <p:cNvPr id="60" name="TextBox 59"/>
          <p:cNvSpPr txBox="1"/>
          <p:nvPr/>
        </p:nvSpPr>
        <p:spPr>
          <a:xfrm>
            <a:off x="39459" y="30327600"/>
            <a:ext cx="79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Original Sequence</a:t>
            </a:r>
          </a:p>
        </p:txBody>
      </p:sp>
      <p:pic>
        <p:nvPicPr>
          <p:cNvPr id="61" name="Picture 60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886099"/>
            <a:ext cx="3621405" cy="162223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49" y="30886099"/>
            <a:ext cx="3140931" cy="16222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39459" y="32508338"/>
            <a:ext cx="7999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Separates garage by east and west and by floor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Entire West portion completed first to align with concrete progress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Each area = 99,000 SF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/>
              <a:t>Reshoring</a:t>
            </a:r>
            <a:r>
              <a:rPr lang="en-US" sz="2400" dirty="0" smtClean="0"/>
              <a:t> requirements limited progress of finishes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2809" y="34594800"/>
            <a:ext cx="79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SIPS Re-sequence</a:t>
            </a:r>
          </a:p>
        </p:txBody>
      </p:sp>
      <p:pic>
        <p:nvPicPr>
          <p:cNvPr id="65" name="Picture 64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67352"/>
            <a:ext cx="3621405" cy="242959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6" name="Picture 65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192305"/>
            <a:ext cx="3140931" cy="222189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7" name="TextBox 66"/>
          <p:cNvSpPr txBox="1"/>
          <p:nvPr/>
        </p:nvSpPr>
        <p:spPr>
          <a:xfrm>
            <a:off x="132390" y="37496945"/>
            <a:ext cx="799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Redefined smaller finish zones and sequence to facilitate 1 subzone/activity/day productivity rate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Also follows concrete progress closer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15" y="38749891"/>
            <a:ext cx="79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Matrix Schedule of SIPS Sequencing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99394"/>
              </p:ext>
            </p:extLst>
          </p:nvPr>
        </p:nvGraphicFramePr>
        <p:xfrm>
          <a:off x="171560" y="39243000"/>
          <a:ext cx="3714640" cy="2240158"/>
        </p:xfrm>
        <a:graphic>
          <a:graphicData uri="http://schemas.openxmlformats.org/drawingml/2006/table">
            <a:tbl>
              <a:tblPr/>
              <a:tblGrid>
                <a:gridCol w="432111"/>
                <a:gridCol w="955193"/>
                <a:gridCol w="591310"/>
                <a:gridCol w="560986"/>
                <a:gridCol w="644377"/>
                <a:gridCol w="530663"/>
              </a:tblGrid>
              <a:tr h="14214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Garage Activity Productivity Rates</a:t>
                      </a:r>
                    </a:p>
                  </a:txBody>
                  <a:tcPr marL="5686" marR="5686" marT="5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Schedule Indicator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 Duration (Days)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Productivity</a:t>
                      </a:r>
                      <a:b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(SF/Man/Day)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SIPS Subzone Area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Workers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(SIPS)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Layout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8250 SF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Curbs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CMU Walls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7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Doors &amp; Hardware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Railings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7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 Rough In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2475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Rough In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Plumbing Rough In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Sprikler Rough In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7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Remove Reshores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Paint Walls and Ceilings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 Coating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1094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Fixtures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5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5686" marR="5686" marT="5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Pavement Markings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71" name="Picture 70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37" y="41567100"/>
            <a:ext cx="5492435" cy="21336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</p:pic>
      <p:sp>
        <p:nvSpPr>
          <p:cNvPr id="72" name="TextBox 71"/>
          <p:cNvSpPr txBox="1"/>
          <p:nvPr/>
        </p:nvSpPr>
        <p:spPr>
          <a:xfrm>
            <a:off x="4002404" y="39211556"/>
            <a:ext cx="3999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Redefined crew sizes based on baseline productivity rates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Produced a matrix schedule comprised of 168 zones over 178 days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/>
              <a:t>Concrete </a:t>
            </a:r>
            <a:r>
              <a:rPr lang="en-US" sz="1800" dirty="0" err="1" smtClean="0"/>
              <a:t>reshore</a:t>
            </a:r>
            <a:r>
              <a:rPr lang="en-US" sz="1800" dirty="0" smtClean="0"/>
              <a:t> requirements impacted continuity of sequence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80" y="30861000"/>
            <a:ext cx="7233359" cy="243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8150020" y="30327599"/>
            <a:ext cx="79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Accounting for </a:t>
            </a:r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Reshores</a:t>
            </a:r>
            <a:endParaRPr lang="en-US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06380" y="33294935"/>
            <a:ext cx="7999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Structural breadth to reduce requirements from 2 framed with 4 shored to 2 framed with 2 shored slabs.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Breadth showed that a 10” slab with 5.5” drop panel is sufficient for a 2+2 shoring scenario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5.5” drop panel allows for a piece of dimensional 2x6 lumber to be used in forming which saves labor costs.</a:t>
            </a:r>
          </a:p>
        </p:txBody>
      </p:sp>
      <p:pic>
        <p:nvPicPr>
          <p:cNvPr id="96" name="Picture 95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584" y="35652392"/>
            <a:ext cx="5943600" cy="18472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7" name="TextBox 96"/>
          <p:cNvSpPr txBox="1"/>
          <p:nvPr/>
        </p:nvSpPr>
        <p:spPr>
          <a:xfrm>
            <a:off x="7843415" y="37829749"/>
            <a:ext cx="79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0979" y="38291414"/>
            <a:ext cx="746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4339"/>
              </p:ext>
            </p:extLst>
          </p:nvPr>
        </p:nvGraphicFramePr>
        <p:xfrm>
          <a:off x="8598214" y="38433944"/>
          <a:ext cx="7103592" cy="1555223"/>
        </p:xfrm>
        <a:graphic>
          <a:graphicData uri="http://schemas.openxmlformats.org/drawingml/2006/table">
            <a:tbl>
              <a:tblPr/>
              <a:tblGrid>
                <a:gridCol w="1366076"/>
                <a:gridCol w="924728"/>
                <a:gridCol w="840662"/>
                <a:gridCol w="672529"/>
                <a:gridCol w="756595"/>
                <a:gridCol w="1345059"/>
                <a:gridCol w="1197943"/>
              </a:tblGrid>
              <a:tr h="262707">
                <a:tc gridSpan="7"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SIPS Schedule Results</a:t>
                      </a:r>
                    </a:p>
                  </a:txBody>
                  <a:tcPr marL="10508" marR="10508" marT="10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347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Finish Scenario</a:t>
                      </a:r>
                    </a:p>
                  </a:txBody>
                  <a:tcPr marL="10508" marR="10508" marT="10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Finish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Saved </a:t>
                      </a:r>
                      <a:b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 Complete </a:t>
                      </a:r>
                      <a:b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Before BL Finish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Increase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210165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 Schedule</a:t>
                      </a:r>
                    </a:p>
                  </a:txBody>
                  <a:tcPr marL="10508" marR="10508" marT="10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14-Feb-12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5-Feb-13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-   </a:t>
                      </a:r>
                    </a:p>
                  </a:txBody>
                  <a:tcPr marL="10508" marR="10508" marT="10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210165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"Perfect" Matrix</a:t>
                      </a:r>
                    </a:p>
                  </a:txBody>
                  <a:tcPr marL="10508" marR="10508" marT="10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14-Feb-12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18-Oct-12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Days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-   </a:t>
                      </a:r>
                    </a:p>
                  </a:txBody>
                  <a:tcPr marL="10508" marR="10508" marT="10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210165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SIPS w/ 4+2 Shoring</a:t>
                      </a:r>
                    </a:p>
                  </a:txBody>
                  <a:tcPr marL="10508" marR="10508" marT="10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14-Feb-12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13-Nov-12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Days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-   </a:t>
                      </a:r>
                    </a:p>
                  </a:txBody>
                  <a:tcPr marL="10508" marR="10508" marT="10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220674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SIPS w/ 2+2 Shoring</a:t>
                      </a:r>
                    </a:p>
                  </a:txBody>
                  <a:tcPr marL="10508" marR="10508" marT="10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2-Jan-12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10-Oct-12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Days</a:t>
                      </a:r>
                    </a:p>
                  </a:txBody>
                  <a:tcPr marL="10508" marR="10508" marT="10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200,000.00 </a:t>
                      </a:r>
                    </a:p>
                  </a:txBody>
                  <a:tcPr marL="10508" marR="10508" marT="10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3" name="Rectangle 72"/>
          <p:cNvSpPr/>
          <p:nvPr/>
        </p:nvSpPr>
        <p:spPr>
          <a:xfrm>
            <a:off x="13169185" y="39754050"/>
            <a:ext cx="2486025" cy="23511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59897" y="40088719"/>
            <a:ext cx="7768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85 days saved in the finish sequence with slab redesign and SIPS sequencing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Redesign would cost $200,000 in concrete which is equivalent to $2,350/saved day in the schedule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$2,350/day compared to an approximate $10,000/day in liquidated damages indicates the redesign and SIPS sequence is in owners financial interest</a:t>
            </a:r>
            <a:endParaRPr lang="en-US" sz="2400" dirty="0" smtClean="0"/>
          </a:p>
        </p:txBody>
      </p:sp>
      <p:sp>
        <p:nvSpPr>
          <p:cNvPr id="75" name="TextBox 74"/>
          <p:cNvSpPr txBox="1"/>
          <p:nvPr/>
        </p:nvSpPr>
        <p:spPr>
          <a:xfrm>
            <a:off x="16533083" y="30327598"/>
            <a:ext cx="79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Design Coordination Complications</a:t>
            </a:r>
            <a:endParaRPr lang="en-US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6" name="Picture 75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525" y="30907908"/>
            <a:ext cx="4189095" cy="2853055"/>
          </a:xfrm>
          <a:prstGeom prst="rect">
            <a:avLst/>
          </a:prstGeom>
        </p:spPr>
      </p:pic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19279265" y="33725403"/>
            <a:ext cx="1924050" cy="574040"/>
          </a:xfrm>
          <a:prstGeom prst="rect">
            <a:avLst/>
          </a:prstGeom>
          <a:solidFill>
            <a:srgbClr val="FFFF7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defTabSz="914400" fontAlgn="base">
              <a:lnSpc>
                <a:spcPct val="115000"/>
              </a:lnSpc>
            </a:pPr>
            <a:r>
              <a:rPr lang="en-US" sz="100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Architect – Davis, Carter, Scott</a:t>
            </a:r>
            <a:br>
              <a:rPr lang="en-US" sz="100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</a:br>
            <a:r>
              <a:rPr lang="en-US" sz="100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Structural – Luis Fernandez</a:t>
            </a:r>
            <a:endParaRPr lang="en-US" sz="1100">
              <a:solidFill>
                <a:prstClr val="black"/>
              </a:solidFill>
              <a:latin typeface="Constantia"/>
              <a:ea typeface="Times New Roman"/>
              <a:cs typeface="Times New Roman"/>
            </a:endParaRPr>
          </a:p>
          <a:p>
            <a:pPr defTabSz="914400" fontAlgn="base">
              <a:lnSpc>
                <a:spcPct val="115000"/>
              </a:lnSpc>
            </a:pPr>
            <a:r>
              <a:rPr lang="en-US" sz="110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MEP – Jordan &amp; Skala</a:t>
            </a:r>
          </a:p>
          <a:p>
            <a:pPr defTabSz="914400" fontAlgn="base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21205220" y="33735563"/>
            <a:ext cx="2030730" cy="56324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defTabSz="914400" fontAlgn="base">
              <a:lnSpc>
                <a:spcPct val="115000"/>
              </a:lnSpc>
            </a:pPr>
            <a:r>
              <a:rPr lang="en-US" sz="1000" dirty="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Architect – Murphy/</a:t>
            </a:r>
            <a:r>
              <a:rPr lang="en-US" sz="1000" dirty="0" err="1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Jahn</a:t>
            </a:r>
            <a:r>
              <a:rPr lang="en-US" sz="1000" dirty="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/>
            </a:r>
            <a:br>
              <a:rPr lang="en-US" sz="1000" dirty="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</a:br>
            <a:r>
              <a:rPr lang="en-US" sz="1000" dirty="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Structural – </a:t>
            </a:r>
            <a:r>
              <a:rPr lang="en-US" sz="1000" dirty="0" err="1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Thorton</a:t>
            </a:r>
            <a:r>
              <a:rPr lang="en-US" sz="1000" dirty="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Thomasetti</a:t>
            </a:r>
            <a:endParaRPr lang="en-US" sz="1100" dirty="0">
              <a:solidFill>
                <a:prstClr val="black"/>
              </a:solidFill>
              <a:latin typeface="Constantia"/>
              <a:ea typeface="Times New Roman"/>
              <a:cs typeface="Times New Roman"/>
            </a:endParaRPr>
          </a:p>
          <a:p>
            <a:pPr defTabSz="914400" fontAlgn="base">
              <a:lnSpc>
                <a:spcPct val="115000"/>
              </a:lnSpc>
            </a:pPr>
            <a:r>
              <a:rPr lang="en-US" sz="1000" dirty="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MEP – GHT Chartered</a:t>
            </a:r>
            <a:endParaRPr lang="en-US" sz="1100" dirty="0">
              <a:solidFill>
                <a:prstClr val="black"/>
              </a:solidFill>
              <a:latin typeface="Constantia"/>
              <a:ea typeface="Times New Roman"/>
              <a:cs typeface="Times New Roman"/>
            </a:endParaRPr>
          </a:p>
          <a:p>
            <a:pPr defTabSz="914400" fontAlgn="base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7673350" y="33725403"/>
            <a:ext cx="1605280" cy="57404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defTabSz="914400" fontAlgn="base">
              <a:lnSpc>
                <a:spcPct val="115000"/>
              </a:lnSpc>
            </a:pPr>
            <a:r>
              <a:rPr lang="en-US" sz="100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Architect - Hickok Cole</a:t>
            </a:r>
            <a:br>
              <a:rPr lang="en-US" sz="100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</a:br>
            <a:r>
              <a:rPr lang="en-US" sz="100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Structural - Structura</a:t>
            </a:r>
            <a:endParaRPr lang="en-US" sz="1100">
              <a:solidFill>
                <a:prstClr val="black"/>
              </a:solidFill>
              <a:latin typeface="Constantia"/>
              <a:ea typeface="Times New Roman"/>
              <a:cs typeface="Times New Roman"/>
            </a:endParaRPr>
          </a:p>
          <a:p>
            <a:pPr defTabSz="914400" fontAlgn="base">
              <a:lnSpc>
                <a:spcPct val="115000"/>
              </a:lnSpc>
            </a:pPr>
            <a:r>
              <a:rPr lang="en-US" sz="1000">
                <a:solidFill>
                  <a:prstClr val="black"/>
                </a:solidFill>
                <a:latin typeface="Constantia"/>
                <a:ea typeface="Times New Roman"/>
                <a:cs typeface="Times New Roman"/>
              </a:rPr>
              <a:t>MEP - Hoffman Borowski</a:t>
            </a:r>
            <a:endParaRPr lang="en-US" sz="1100">
              <a:solidFill>
                <a:prstClr val="black"/>
              </a:solidFill>
              <a:latin typeface="Constantia"/>
              <a:ea typeface="Times New Roman"/>
              <a:cs typeface="Times New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531085" y="34447330"/>
            <a:ext cx="7768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3 separate design teams involved in various phases of Reston Station site development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Due to fast-track design and construction on the garage, complications existed with penetrations for drain pipes</a:t>
            </a:r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>
            <a:off x="16300830" y="36114335"/>
            <a:ext cx="79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Pipe Sizing for Sanitary and Storm Drains</a:t>
            </a:r>
            <a:endParaRPr lang="en-US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611600" y="36629370"/>
            <a:ext cx="7768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Pipes were sized using the International Plumbing Code and International Building Code to make determinations on building occupancies and number of plumbing fixtures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The assumption that each building system consolidated to 1 pipe was used with the exception that the apartment building needed an additional shaft due to sanitary pipe runs and ceiling plenum depth concerns.</a:t>
            </a:r>
            <a:endParaRPr lang="en-US" sz="2400" dirty="0" smtClean="0"/>
          </a:p>
        </p:txBody>
      </p:sp>
      <p:pic>
        <p:nvPicPr>
          <p:cNvPr id="102" name="Picture 101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213" y="42156866"/>
            <a:ext cx="2990850" cy="136207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</p:pic>
      <p:grpSp>
        <p:nvGrpSpPr>
          <p:cNvPr id="103" name="Group 102"/>
          <p:cNvGrpSpPr/>
          <p:nvPr/>
        </p:nvGrpSpPr>
        <p:grpSpPr>
          <a:xfrm>
            <a:off x="16966084" y="39730321"/>
            <a:ext cx="4038600" cy="2046641"/>
            <a:chOff x="0" y="0"/>
            <a:chExt cx="4924425" cy="2495550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2" t="15152" r="4457" b="61655"/>
            <a:stretch/>
          </p:blipFill>
          <p:spPr bwMode="auto">
            <a:xfrm>
              <a:off x="0" y="0"/>
              <a:ext cx="4924425" cy="24955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5" name="Rectangle 104"/>
            <p:cNvSpPr/>
            <p:nvPr/>
          </p:nvSpPr>
          <p:spPr>
            <a:xfrm>
              <a:off x="47625" y="1657350"/>
              <a:ext cx="3429000" cy="171450"/>
            </a:xfrm>
            <a:prstGeom prst="rect">
              <a:avLst/>
            </a:prstGeom>
            <a:solidFill>
              <a:srgbClr val="84671E">
                <a:alpha val="30000"/>
              </a:srgbClr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800" kern="0">
                <a:solidFill>
                  <a:sysClr val="window" lastClr="FFFFFF"/>
                </a:solidFill>
                <a:latin typeface="Constantia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981325" y="628650"/>
              <a:ext cx="485775" cy="1771650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800" kern="0">
                <a:solidFill>
                  <a:sysClr val="window" lastClr="FFFFFF"/>
                </a:solidFill>
                <a:latin typeface="Constantia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8100" y="1809750"/>
              <a:ext cx="3429000" cy="17145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7625" y="1485900"/>
              <a:ext cx="3429000" cy="17145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7625" y="2105025"/>
              <a:ext cx="3429000" cy="171450"/>
            </a:xfrm>
            <a:prstGeom prst="rect">
              <a:avLst/>
            </a:prstGeom>
            <a:solidFill>
              <a:srgbClr val="FF9966">
                <a:alpha val="29804"/>
              </a:srgbClr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193" y="40024050"/>
            <a:ext cx="2847975" cy="154305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grpSp>
        <p:nvGrpSpPr>
          <p:cNvPr id="111" name="Group 110"/>
          <p:cNvGrpSpPr/>
          <p:nvPr/>
        </p:nvGrpSpPr>
        <p:grpSpPr>
          <a:xfrm>
            <a:off x="16681538" y="42035906"/>
            <a:ext cx="4750916" cy="1600200"/>
            <a:chOff x="0" y="0"/>
            <a:chExt cx="5276850" cy="1600200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2" t="30384" r="11367" b="56427"/>
            <a:stretch/>
          </p:blipFill>
          <p:spPr bwMode="auto">
            <a:xfrm>
              <a:off x="0" y="0"/>
              <a:ext cx="5276850" cy="1600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3" name="Rectangle 112"/>
            <p:cNvSpPr/>
            <p:nvPr/>
          </p:nvSpPr>
          <p:spPr>
            <a:xfrm>
              <a:off x="3228975" y="352425"/>
              <a:ext cx="476250" cy="1247775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800" kern="0">
                <a:solidFill>
                  <a:sysClr val="window" lastClr="FFFFFF"/>
                </a:solidFill>
                <a:latin typeface="Constantia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0025" y="1323975"/>
              <a:ext cx="3505200" cy="123825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800" kern="0">
                <a:solidFill>
                  <a:sysClr val="window" lastClr="FFFFFF"/>
                </a:solidFill>
                <a:latin typeface="Constantia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00025" y="1200150"/>
              <a:ext cx="3505200" cy="123825"/>
            </a:xfrm>
            <a:prstGeom prst="rect">
              <a:avLst/>
            </a:prstGeom>
            <a:solidFill>
              <a:srgbClr val="730E00">
                <a:lumMod val="40000"/>
                <a:lumOff val="60000"/>
                <a:alpha val="32000"/>
              </a:srgbClr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00025" y="1076325"/>
              <a:ext cx="3505200" cy="123825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020" y="31978573"/>
            <a:ext cx="3877109" cy="2795512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24231600" y="30327600"/>
            <a:ext cx="79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Design of the Chases</a:t>
            </a:r>
            <a:endParaRPr lang="en-US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4868484" y="30861000"/>
            <a:ext cx="776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6’x8’ chase with CMU wall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Outward swinging door and steel grating for access</a:t>
            </a:r>
            <a:endParaRPr lang="en-US" sz="2400" dirty="0" smtClean="0"/>
          </a:p>
        </p:txBody>
      </p:sp>
      <p:pic>
        <p:nvPicPr>
          <p:cNvPr id="120" name="Picture 119"/>
          <p:cNvPicPr/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0133" r="22400" b="11733"/>
          <a:stretch/>
        </p:blipFill>
        <p:spPr bwMode="auto">
          <a:xfrm>
            <a:off x="26237838" y="35652392"/>
            <a:ext cx="4040112" cy="3216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24868484" y="40462200"/>
            <a:ext cx="7800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Cost of chases is 9 times more expensive than core drilling slabs at a later date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Locations of slabs would eliminate 10 public and 12 private parking spaces which results in lost revenue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Not a recommended solution and more analysis is needed regarding design coordination on site</a:t>
            </a:r>
            <a:endParaRPr lang="en-US" sz="2400" dirty="0" smtClean="0"/>
          </a:p>
        </p:txBody>
      </p:sp>
      <p:sp>
        <p:nvSpPr>
          <p:cNvPr id="122" name="TextBox 121"/>
          <p:cNvSpPr txBox="1"/>
          <p:nvPr/>
        </p:nvSpPr>
        <p:spPr>
          <a:xfrm>
            <a:off x="24257904" y="35151314"/>
            <a:ext cx="79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Location of Chases</a:t>
            </a:r>
            <a:endParaRPr lang="en-US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4868482" y="38853832"/>
            <a:ext cx="7768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Location on perimeter allows for simplified connection to existing and future utility lines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Locations are in areas convenient to future stairwells and elevator shafts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22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1246</Words>
  <Application>Microsoft Office PowerPoint</Application>
  <PresentationFormat>Custom</PresentationFormat>
  <Paragraphs>255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A Fisher</dc:creator>
  <cp:lastModifiedBy>Jon</cp:lastModifiedBy>
  <cp:revision>21</cp:revision>
  <cp:lastPrinted>2013-04-09T12:55:52Z</cp:lastPrinted>
  <dcterms:created xsi:type="dcterms:W3CDTF">2013-04-09T03:56:58Z</dcterms:created>
  <dcterms:modified xsi:type="dcterms:W3CDTF">2013-04-09T14:35:40Z</dcterms:modified>
</cp:coreProperties>
</file>